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9F824-A162-4FB1-8FEE-27B9D56E4F3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A56AEE-224F-43B7-81B3-CEC46832C96A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Long Term Ethics (How do we deal with conscious AI)</a:t>
          </a:r>
        </a:p>
      </dgm:t>
    </dgm:pt>
    <dgm:pt modelId="{36D43496-3660-4B64-A2CD-8685CA5EFD2C}" type="parTrans" cxnId="{3F11370A-BC2E-4CDF-8BB1-E0AC41B5F0FF}">
      <dgm:prSet/>
      <dgm:spPr/>
      <dgm:t>
        <a:bodyPr/>
        <a:lstStyle/>
        <a:p>
          <a:endParaRPr lang="en-US"/>
        </a:p>
      </dgm:t>
    </dgm:pt>
    <dgm:pt modelId="{3D1A1808-9F99-4728-9F00-D15646CD8FEF}" type="sibTrans" cxnId="{3F11370A-BC2E-4CDF-8BB1-E0AC41B5F0FF}">
      <dgm:prSet/>
      <dgm:spPr/>
      <dgm:t>
        <a:bodyPr/>
        <a:lstStyle/>
        <a:p>
          <a:endParaRPr lang="en-US"/>
        </a:p>
      </dgm:t>
    </dgm:pt>
    <dgm:pt modelId="{16C87AF6-B6CD-4D8F-8657-7D54C02DF6B6}">
      <dgm:prSet/>
      <dgm:spPr/>
      <dgm:t>
        <a:bodyPr/>
        <a:lstStyle/>
        <a:p>
          <a:r>
            <a:rPr lang="en-US" dirty="0"/>
            <a:t>Short Term Ethics (Unconscious AI’s effects on Humans)</a:t>
          </a:r>
        </a:p>
      </dgm:t>
    </dgm:pt>
    <dgm:pt modelId="{5EAD7EEB-48A6-4E84-BF43-26EBC6D1CD3B}" type="parTrans" cxnId="{AFAB56DF-8115-4266-899E-36C2B21CCE29}">
      <dgm:prSet/>
      <dgm:spPr/>
      <dgm:t>
        <a:bodyPr/>
        <a:lstStyle/>
        <a:p>
          <a:endParaRPr lang="en-US"/>
        </a:p>
      </dgm:t>
    </dgm:pt>
    <dgm:pt modelId="{1821E81C-FBBA-4AD5-B5C0-8B13744BAC54}" type="sibTrans" cxnId="{AFAB56DF-8115-4266-899E-36C2B21CCE29}">
      <dgm:prSet/>
      <dgm:spPr/>
      <dgm:t>
        <a:bodyPr/>
        <a:lstStyle/>
        <a:p>
          <a:endParaRPr lang="en-US"/>
        </a:p>
      </dgm:t>
    </dgm:pt>
    <dgm:pt modelId="{3FC8F8EB-37B2-4A48-9365-9F9DA58FCFD7}" type="pres">
      <dgm:prSet presAssocID="{F7B9F824-A162-4FB1-8FEE-27B9D56E4F34}" presName="vert0" presStyleCnt="0">
        <dgm:presLayoutVars>
          <dgm:dir/>
          <dgm:animOne val="branch"/>
          <dgm:animLvl val="lvl"/>
        </dgm:presLayoutVars>
      </dgm:prSet>
      <dgm:spPr/>
    </dgm:pt>
    <dgm:pt modelId="{2241A8B4-59F6-4EAA-842C-845E0907452E}" type="pres">
      <dgm:prSet presAssocID="{17A56AEE-224F-43B7-81B3-CEC46832C96A}" presName="thickLine" presStyleLbl="alignNode1" presStyleIdx="0" presStyleCnt="2"/>
      <dgm:spPr/>
    </dgm:pt>
    <dgm:pt modelId="{8F1B8787-35BD-45D8-8B92-C6813FE44066}" type="pres">
      <dgm:prSet presAssocID="{17A56AEE-224F-43B7-81B3-CEC46832C96A}" presName="horz1" presStyleCnt="0"/>
      <dgm:spPr/>
    </dgm:pt>
    <dgm:pt modelId="{B1A6290D-E8D7-441D-9286-4C0206AA70EE}" type="pres">
      <dgm:prSet presAssocID="{17A56AEE-224F-43B7-81B3-CEC46832C96A}" presName="tx1" presStyleLbl="revTx" presStyleIdx="0" presStyleCnt="2"/>
      <dgm:spPr/>
    </dgm:pt>
    <dgm:pt modelId="{26E9894C-0074-48A4-A3AA-E7C25945256D}" type="pres">
      <dgm:prSet presAssocID="{17A56AEE-224F-43B7-81B3-CEC46832C96A}" presName="vert1" presStyleCnt="0"/>
      <dgm:spPr/>
    </dgm:pt>
    <dgm:pt modelId="{D73910EB-81B6-41CE-8D30-B4B44E59EF30}" type="pres">
      <dgm:prSet presAssocID="{16C87AF6-B6CD-4D8F-8657-7D54C02DF6B6}" presName="thickLine" presStyleLbl="alignNode1" presStyleIdx="1" presStyleCnt="2"/>
      <dgm:spPr/>
    </dgm:pt>
    <dgm:pt modelId="{F371AC75-8B00-46F8-AE16-92D92058AD12}" type="pres">
      <dgm:prSet presAssocID="{16C87AF6-B6CD-4D8F-8657-7D54C02DF6B6}" presName="horz1" presStyleCnt="0"/>
      <dgm:spPr/>
    </dgm:pt>
    <dgm:pt modelId="{3DBF8C66-E0F2-4519-838F-831C18A24BF2}" type="pres">
      <dgm:prSet presAssocID="{16C87AF6-B6CD-4D8F-8657-7D54C02DF6B6}" presName="tx1" presStyleLbl="revTx" presStyleIdx="1" presStyleCnt="2"/>
      <dgm:spPr/>
    </dgm:pt>
    <dgm:pt modelId="{CE8B732E-218A-4B37-9FD3-658F2F4FB26D}" type="pres">
      <dgm:prSet presAssocID="{16C87AF6-B6CD-4D8F-8657-7D54C02DF6B6}" presName="vert1" presStyleCnt="0"/>
      <dgm:spPr/>
    </dgm:pt>
  </dgm:ptLst>
  <dgm:cxnLst>
    <dgm:cxn modelId="{858DA602-6EC6-407E-A75C-844AB4FF36A5}" type="presOf" srcId="{F7B9F824-A162-4FB1-8FEE-27B9D56E4F34}" destId="{3FC8F8EB-37B2-4A48-9365-9F9DA58FCFD7}" srcOrd="0" destOrd="0" presId="urn:microsoft.com/office/officeart/2008/layout/LinedList"/>
    <dgm:cxn modelId="{3F11370A-BC2E-4CDF-8BB1-E0AC41B5F0FF}" srcId="{F7B9F824-A162-4FB1-8FEE-27B9D56E4F34}" destId="{17A56AEE-224F-43B7-81B3-CEC46832C96A}" srcOrd="0" destOrd="0" parTransId="{36D43496-3660-4B64-A2CD-8685CA5EFD2C}" sibTransId="{3D1A1808-9F99-4728-9F00-D15646CD8FEF}"/>
    <dgm:cxn modelId="{4A194670-6CE8-4128-8793-3F3DBB743D45}" type="presOf" srcId="{17A56AEE-224F-43B7-81B3-CEC46832C96A}" destId="{B1A6290D-E8D7-441D-9286-4C0206AA70EE}" srcOrd="0" destOrd="0" presId="urn:microsoft.com/office/officeart/2008/layout/LinedList"/>
    <dgm:cxn modelId="{568BA657-67FF-4A9C-9519-C4D964A921A9}" type="presOf" srcId="{16C87AF6-B6CD-4D8F-8657-7D54C02DF6B6}" destId="{3DBF8C66-E0F2-4519-838F-831C18A24BF2}" srcOrd="0" destOrd="0" presId="urn:microsoft.com/office/officeart/2008/layout/LinedList"/>
    <dgm:cxn modelId="{AFAB56DF-8115-4266-899E-36C2B21CCE29}" srcId="{F7B9F824-A162-4FB1-8FEE-27B9D56E4F34}" destId="{16C87AF6-B6CD-4D8F-8657-7D54C02DF6B6}" srcOrd="1" destOrd="0" parTransId="{5EAD7EEB-48A6-4E84-BF43-26EBC6D1CD3B}" sibTransId="{1821E81C-FBBA-4AD5-B5C0-8B13744BAC54}"/>
    <dgm:cxn modelId="{0DCA63B5-6036-43A6-A289-96957EB428E2}" type="presParOf" srcId="{3FC8F8EB-37B2-4A48-9365-9F9DA58FCFD7}" destId="{2241A8B4-59F6-4EAA-842C-845E0907452E}" srcOrd="0" destOrd="0" presId="urn:microsoft.com/office/officeart/2008/layout/LinedList"/>
    <dgm:cxn modelId="{55AF8408-F387-4713-BE62-31184980E171}" type="presParOf" srcId="{3FC8F8EB-37B2-4A48-9365-9F9DA58FCFD7}" destId="{8F1B8787-35BD-45D8-8B92-C6813FE44066}" srcOrd="1" destOrd="0" presId="urn:microsoft.com/office/officeart/2008/layout/LinedList"/>
    <dgm:cxn modelId="{9D31D5BD-5BA2-40D3-A533-019F8D8FAF31}" type="presParOf" srcId="{8F1B8787-35BD-45D8-8B92-C6813FE44066}" destId="{B1A6290D-E8D7-441D-9286-4C0206AA70EE}" srcOrd="0" destOrd="0" presId="urn:microsoft.com/office/officeart/2008/layout/LinedList"/>
    <dgm:cxn modelId="{42191720-8C48-4E81-9AB0-75F14F087C84}" type="presParOf" srcId="{8F1B8787-35BD-45D8-8B92-C6813FE44066}" destId="{26E9894C-0074-48A4-A3AA-E7C25945256D}" srcOrd="1" destOrd="0" presId="urn:microsoft.com/office/officeart/2008/layout/LinedList"/>
    <dgm:cxn modelId="{C4DC5A20-C3F4-4AF8-9969-DD4254C8F394}" type="presParOf" srcId="{3FC8F8EB-37B2-4A48-9365-9F9DA58FCFD7}" destId="{D73910EB-81B6-41CE-8D30-B4B44E59EF30}" srcOrd="2" destOrd="0" presId="urn:microsoft.com/office/officeart/2008/layout/LinedList"/>
    <dgm:cxn modelId="{8BAFC4FA-6960-42D9-A9E9-8E2EB44A1A0C}" type="presParOf" srcId="{3FC8F8EB-37B2-4A48-9365-9F9DA58FCFD7}" destId="{F371AC75-8B00-46F8-AE16-92D92058AD12}" srcOrd="3" destOrd="0" presId="urn:microsoft.com/office/officeart/2008/layout/LinedList"/>
    <dgm:cxn modelId="{9F080CB9-7C19-4DDA-BE21-C83281F647DF}" type="presParOf" srcId="{F371AC75-8B00-46F8-AE16-92D92058AD12}" destId="{3DBF8C66-E0F2-4519-838F-831C18A24BF2}" srcOrd="0" destOrd="0" presId="urn:microsoft.com/office/officeart/2008/layout/LinedList"/>
    <dgm:cxn modelId="{8F3C3D7A-A1F9-486F-85D1-E26D98FEDF56}" type="presParOf" srcId="{F371AC75-8B00-46F8-AE16-92D92058AD12}" destId="{CE8B732E-218A-4B37-9FD3-658F2F4FB2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1A8B4-59F6-4EAA-842C-845E0907452E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6290D-E8D7-441D-9286-4C0206AA70EE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5500" kern="1200" dirty="0"/>
            <a:t>Long Term Ethics (How do we deal with conscious AI)</a:t>
          </a:r>
        </a:p>
      </dsp:txBody>
      <dsp:txXfrm>
        <a:off x="0" y="0"/>
        <a:ext cx="6263640" cy="2752343"/>
      </dsp:txXfrm>
    </dsp:sp>
    <dsp:sp modelId="{D73910EB-81B6-41CE-8D30-B4B44E59EF30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F8C66-E0F2-4519-838F-831C18A24BF2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Short Term Ethics (Unconscious AI’s effects on Humans)</a:t>
          </a:r>
        </a:p>
      </dsp:txBody>
      <dsp:txXfrm>
        <a:off x="0" y="2752343"/>
        <a:ext cx="6263640" cy="275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6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5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2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5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4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9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1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7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79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CC25-9A86-3744-5684-821C5918C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AI ETHICS</a:t>
            </a:r>
          </a:p>
        </p:txBody>
      </p:sp>
      <p:pic>
        <p:nvPicPr>
          <p:cNvPr id="5" name="Picture 4" descr="A picture containing tree, outdoor, weapon&#10;&#10;Description automatically generated">
            <a:extLst>
              <a:ext uri="{FF2B5EF4-FFF2-40B4-BE49-F238E27FC236}">
                <a16:creationId xmlns:a16="http://schemas.microsoft.com/office/drawing/2014/main" id="{B238A1DC-B9F3-0468-EAFD-B50DE623A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2" b="2195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218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390525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Shared basis of ethics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FF22C34-45F4-ED60-5D45-0329B2AE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049844"/>
            <a:ext cx="7334250" cy="41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288F9E9-A1C4-861E-AD84-735814F78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5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390525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Shared basis of ethics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FF22C34-45F4-ED60-5D45-0329B2AE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049844"/>
            <a:ext cx="7334250" cy="41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390525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Infinite Heroine Machine</a:t>
            </a:r>
          </a:p>
        </p:txBody>
      </p:sp>
      <p:pic>
        <p:nvPicPr>
          <p:cNvPr id="3" name="Picture 2" descr="A picture containing slice, plastic, gauge&#10;&#10;Description automatically generated">
            <a:extLst>
              <a:ext uri="{FF2B5EF4-FFF2-40B4-BE49-F238E27FC236}">
                <a16:creationId xmlns:a16="http://schemas.microsoft.com/office/drawing/2014/main" id="{700690D8-86D5-E300-B4E7-9FD651A5D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3" y="1828800"/>
            <a:ext cx="7467594" cy="4667246"/>
          </a:xfrm>
          <a:prstGeom prst="rect">
            <a:avLst/>
          </a:prstGeom>
        </p:spPr>
      </p:pic>
      <p:pic>
        <p:nvPicPr>
          <p:cNvPr id="6" name="Picture 5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283F4B83-4B19-BC4B-8888-9B0AC3595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93" y="1952729"/>
            <a:ext cx="7948613" cy="44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390525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Adversarial Well-Being</a:t>
            </a:r>
          </a:p>
        </p:txBody>
      </p:sp>
      <p:pic>
        <p:nvPicPr>
          <p:cNvPr id="7" name="Picture 6" descr="A picture containing text, mammal, screenshot&#10;&#10;Description automatically generated">
            <a:extLst>
              <a:ext uri="{FF2B5EF4-FFF2-40B4-BE49-F238E27FC236}">
                <a16:creationId xmlns:a16="http://schemas.microsoft.com/office/drawing/2014/main" id="{FFD632B8-DACD-8487-F475-E932E347C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2239200"/>
            <a:ext cx="9963150" cy="3952050"/>
          </a:xfrm>
          <a:prstGeom prst="rect">
            <a:avLst/>
          </a:prstGeom>
        </p:spPr>
      </p:pic>
      <p:pic>
        <p:nvPicPr>
          <p:cNvPr id="9" name="Picture 8" descr="A picture containing person, indoor, leather&#10;&#10;Description automatically generated">
            <a:extLst>
              <a:ext uri="{FF2B5EF4-FFF2-40B4-BE49-F238E27FC236}">
                <a16:creationId xmlns:a16="http://schemas.microsoft.com/office/drawing/2014/main" id="{F31185DC-D2A0-A4FC-7C4D-86E692823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2659322"/>
            <a:ext cx="2914650" cy="194575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A4B5DAE-0A70-6522-CC6E-2239912EA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1" y="2397642"/>
            <a:ext cx="2336800" cy="233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812AD0-55F8-7315-6DAC-169DE5583702}"/>
              </a:ext>
            </a:extLst>
          </p:cNvPr>
          <p:cNvSpPr/>
          <p:nvPr/>
        </p:nvSpPr>
        <p:spPr>
          <a:xfrm>
            <a:off x="1308100" y="4734442"/>
            <a:ext cx="9271000" cy="12853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rug&#10;&#10;Description automatically generated">
            <a:extLst>
              <a:ext uri="{FF2B5EF4-FFF2-40B4-BE49-F238E27FC236}">
                <a16:creationId xmlns:a16="http://schemas.microsoft.com/office/drawing/2014/main" id="{A54A5A4B-11D9-AA3D-47BD-36D6C6E8C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13" y="2659322"/>
            <a:ext cx="2917174" cy="1945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69A287-12A6-63E5-FBC1-5CDA93E72A98}"/>
              </a:ext>
            </a:extLst>
          </p:cNvPr>
          <p:cNvSpPr txBox="1"/>
          <p:nvPr/>
        </p:nvSpPr>
        <p:spPr>
          <a:xfrm>
            <a:off x="2540000" y="4892884"/>
            <a:ext cx="1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5B53D4-6DB6-7D56-D644-FD156C49DF7B}"/>
              </a:ext>
            </a:extLst>
          </p:cNvPr>
          <p:cNvSpPr txBox="1"/>
          <p:nvPr/>
        </p:nvSpPr>
        <p:spPr>
          <a:xfrm>
            <a:off x="5489577" y="4892883"/>
            <a:ext cx="127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Noise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724109-1715-703D-01AC-222E43097F7A}"/>
              </a:ext>
            </a:extLst>
          </p:cNvPr>
          <p:cNvSpPr txBox="1"/>
          <p:nvPr/>
        </p:nvSpPr>
        <p:spPr>
          <a:xfrm>
            <a:off x="4279106" y="4892884"/>
            <a:ext cx="85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7F12F-133E-908F-94A1-D959490A8DC9}"/>
              </a:ext>
            </a:extLst>
          </p:cNvPr>
          <p:cNvSpPr txBox="1"/>
          <p:nvPr/>
        </p:nvSpPr>
        <p:spPr>
          <a:xfrm>
            <a:off x="7266781" y="4892884"/>
            <a:ext cx="85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DC6BD-492A-10ED-1E31-AC279A839E48}"/>
              </a:ext>
            </a:extLst>
          </p:cNvPr>
          <p:cNvSpPr txBox="1"/>
          <p:nvPr/>
        </p:nvSpPr>
        <p:spPr>
          <a:xfrm>
            <a:off x="7843839" y="4892883"/>
            <a:ext cx="327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Infinite Heroine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25D9FE4-F433-1E74-B8EB-091F376E0234}"/>
              </a:ext>
            </a:extLst>
          </p:cNvPr>
          <p:cNvCxnSpPr>
            <a:cxnSpLocks/>
          </p:cNvCxnSpPr>
          <p:nvPr/>
        </p:nvCxnSpPr>
        <p:spPr>
          <a:xfrm>
            <a:off x="6127752" y="1307080"/>
            <a:ext cx="3717925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F1D5222-3040-8238-6CBA-53185384EA52}"/>
              </a:ext>
            </a:extLst>
          </p:cNvPr>
          <p:cNvSpPr txBox="1"/>
          <p:nvPr/>
        </p:nvSpPr>
        <p:spPr>
          <a:xfrm rot="873632">
            <a:off x="7937019" y="215122"/>
            <a:ext cx="3593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HEROINE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2" grpId="0"/>
      <p:bldP spid="24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390525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Infinite Heroine AI</a:t>
            </a:r>
          </a:p>
        </p:txBody>
      </p:sp>
      <p:pic>
        <p:nvPicPr>
          <p:cNvPr id="5" name="Picture 4" descr="A picture containing web, close&#10;&#10;Description automatically generated">
            <a:extLst>
              <a:ext uri="{FF2B5EF4-FFF2-40B4-BE49-F238E27FC236}">
                <a16:creationId xmlns:a16="http://schemas.microsoft.com/office/drawing/2014/main" id="{4C598832-3BA2-CA37-7403-0013F2977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4" y="2457449"/>
            <a:ext cx="7057571" cy="3705225"/>
          </a:xfrm>
          <a:prstGeom prst="rect">
            <a:avLst/>
          </a:prstGeom>
        </p:spPr>
      </p:pic>
      <p:pic>
        <p:nvPicPr>
          <p:cNvPr id="9" name="Picture 8" descr="A picture containing knife, device&#10;&#10;Description automatically generated">
            <a:extLst>
              <a:ext uri="{FF2B5EF4-FFF2-40B4-BE49-F238E27FC236}">
                <a16:creationId xmlns:a16="http://schemas.microsoft.com/office/drawing/2014/main" id="{59D47F0F-D5EB-9D13-33EE-39B967765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799" y="-2619374"/>
            <a:ext cx="3868841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42162 0.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1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DCC25-9A86-3744-5684-821C5918C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D71214B-5A7D-0134-9864-5C0E70005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74019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EB832C-F5D9-8AA6-2AAC-10F84B9E6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0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932" y="123825"/>
            <a:ext cx="7060135" cy="2152649"/>
          </a:xfrm>
        </p:spPr>
        <p:txBody>
          <a:bodyPr/>
          <a:lstStyle/>
          <a:p>
            <a:r>
              <a:rPr lang="en-US" dirty="0"/>
              <a:t>3 Levels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124641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123825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functional awareness/ responsiveness</a:t>
            </a: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95BD1731-237B-285E-45DD-EA0D0D076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83" y="2867630"/>
            <a:ext cx="2696218" cy="2914830"/>
          </a:xfrm>
          <a:prstGeom prst="rect">
            <a:avLst/>
          </a:prstGeom>
        </p:spPr>
      </p:pic>
      <p:pic>
        <p:nvPicPr>
          <p:cNvPr id="6" name="Picture 5" descr="A picture containing plastic, eaten&#10;&#10;Description automatically generated">
            <a:extLst>
              <a:ext uri="{FF2B5EF4-FFF2-40B4-BE49-F238E27FC236}">
                <a16:creationId xmlns:a16="http://schemas.microsoft.com/office/drawing/2014/main" id="{3FC9B2A7-DB56-BC11-C281-5E44AD15A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71" y="3182045"/>
            <a:ext cx="40596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112909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subjective experience</a:t>
            </a:r>
            <a:br>
              <a:rPr lang="en-US" dirty="0"/>
            </a:br>
            <a:r>
              <a:rPr lang="en-US" dirty="0"/>
              <a:t>(The “conscious cutoff”)</a:t>
            </a:r>
          </a:p>
        </p:txBody>
      </p:sp>
      <p:pic>
        <p:nvPicPr>
          <p:cNvPr id="5" name="Picture 4" descr="A dog with its tongue out&#10;&#10;Description automatically generated with medium confidence">
            <a:extLst>
              <a:ext uri="{FF2B5EF4-FFF2-40B4-BE49-F238E27FC236}">
                <a16:creationId xmlns:a16="http://schemas.microsoft.com/office/drawing/2014/main" id="{C9DCDC5D-E531-18E8-DB1C-7802ED647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43" y="2272667"/>
            <a:ext cx="5949314" cy="39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360559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self-consciousness</a:t>
            </a:r>
          </a:p>
        </p:txBody>
      </p:sp>
      <p:pic>
        <p:nvPicPr>
          <p:cNvPr id="7" name="Picture 6" descr="A picture containing person, necktie, person, posing&#10;&#10;Description automatically generated">
            <a:extLst>
              <a:ext uri="{FF2B5EF4-FFF2-40B4-BE49-F238E27FC236}">
                <a16:creationId xmlns:a16="http://schemas.microsoft.com/office/drawing/2014/main" id="{8B73677A-C97D-472D-B9E5-B5D223007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1914726"/>
            <a:ext cx="3209925" cy="4443212"/>
          </a:xfrm>
          <a:prstGeom prst="rect">
            <a:avLst/>
          </a:prstGeom>
        </p:spPr>
      </p:pic>
      <p:pic>
        <p:nvPicPr>
          <p:cNvPr id="11" name="Picture 10" descr="A red circle with a black circle in the middle&#10;&#10;Description automatically generated with low confidence">
            <a:extLst>
              <a:ext uri="{FF2B5EF4-FFF2-40B4-BE49-F238E27FC236}">
                <a16:creationId xmlns:a16="http://schemas.microsoft.com/office/drawing/2014/main" id="{771C5414-0AA6-E81B-FF7C-8C79EFF15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9" name="Picture 8" descr="A close up of a monkey&#10;&#10;Description automatically generated with medium confidence">
            <a:extLst>
              <a:ext uri="{FF2B5EF4-FFF2-40B4-BE49-F238E27FC236}">
                <a16:creationId xmlns:a16="http://schemas.microsoft.com/office/drawing/2014/main" id="{8B940F48-E302-73C3-0E09-D4C7A82AC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04" y="0"/>
            <a:ext cx="9141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360559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other human specialties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2FA08-B047-F8AD-8C10-D4D1FB5071A2}"/>
              </a:ext>
            </a:extLst>
          </p:cNvPr>
          <p:cNvSpPr txBox="1"/>
          <p:nvPr/>
        </p:nvSpPr>
        <p:spPr>
          <a:xfrm>
            <a:off x="971550" y="2286000"/>
            <a:ext cx="26595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Brain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Tool usage</a:t>
            </a:r>
          </a:p>
        </p:txBody>
      </p:sp>
    </p:spTree>
    <p:extLst>
      <p:ext uri="{BB962C8B-B14F-4D97-AF65-F5344CB8AC3E}">
        <p14:creationId xmlns:p14="http://schemas.microsoft.com/office/powerpoint/2010/main" val="89405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-360559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Can AI be conscious?</a:t>
            </a:r>
          </a:p>
        </p:txBody>
      </p:sp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A75029D-B3C7-BBD0-2DC8-C72389C24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22" y="2300646"/>
            <a:ext cx="6962253" cy="36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5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9C787A-55BC-BAB5-5A36-273845D44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2D2D8C-0218-3C0B-FE4B-C254B9176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0"/>
            <a:ext cx="9772650" cy="2152649"/>
          </a:xfrm>
        </p:spPr>
        <p:txBody>
          <a:bodyPr>
            <a:normAutofit/>
          </a:bodyPr>
          <a:lstStyle/>
          <a:p>
            <a:r>
              <a:rPr lang="en-US" dirty="0"/>
              <a:t>If AI is Conscious, can we still ethically use it?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B6A1FD7-10B6-E4E7-9208-F52693E16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45" y="2288782"/>
            <a:ext cx="4213710" cy="42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91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AI ETHICS</vt:lpstr>
      <vt:lpstr>OUTLINE</vt:lpstr>
      <vt:lpstr>3 Levels of Consciousness</vt:lpstr>
      <vt:lpstr>functional awareness/ responsiveness</vt:lpstr>
      <vt:lpstr>subjective experience (The “conscious cutoff”)</vt:lpstr>
      <vt:lpstr>self-consciousness</vt:lpstr>
      <vt:lpstr>other human specialties</vt:lpstr>
      <vt:lpstr>Can AI be conscious?</vt:lpstr>
      <vt:lpstr>If AI is Conscious, can we still ethically use it?</vt:lpstr>
      <vt:lpstr>Shared basis of ethics</vt:lpstr>
      <vt:lpstr>PowerPoint Presentation</vt:lpstr>
      <vt:lpstr>Shared basis of ethics</vt:lpstr>
      <vt:lpstr>Infinite Heroine Machine</vt:lpstr>
      <vt:lpstr>Adversarial Well-Being</vt:lpstr>
      <vt:lpstr>Infinite Heroine 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ETHICS</dc:title>
  <dc:creator>Alec Bunn</dc:creator>
  <cp:lastModifiedBy>Alec Bunn</cp:lastModifiedBy>
  <cp:revision>84</cp:revision>
  <dcterms:created xsi:type="dcterms:W3CDTF">2022-05-16T01:21:06Z</dcterms:created>
  <dcterms:modified xsi:type="dcterms:W3CDTF">2022-05-17T05:24:14Z</dcterms:modified>
</cp:coreProperties>
</file>